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0080625" cy="7559675"/>
  <p:notesSz cx="7772400" cy="10058400"/>
  <p:defaultTextStyle>
    <a:defPPr>
      <a:defRPr lang="en-GB"/>
    </a:defPPr>
    <a:lvl1pPr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charset="0"/>
      <a:defRPr kern="1200">
        <a:solidFill>
          <a:schemeClr val="tx1"/>
        </a:solidFill>
        <a:latin typeface="Arial" charset="0"/>
        <a:ea typeface="ＭＳ Ｐゴシック" charset="0"/>
        <a:cs typeface="Arial Unicode MS" charset="0"/>
      </a:defRPr>
    </a:lvl1pPr>
    <a:lvl2pPr marL="742950" indent="-28575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charset="0"/>
      <a:defRPr kern="1200">
        <a:solidFill>
          <a:schemeClr val="tx1"/>
        </a:solidFill>
        <a:latin typeface="Arial" charset="0"/>
        <a:ea typeface="ＭＳ Ｐゴシック" charset="0"/>
        <a:cs typeface="Arial Unicode MS" charset="0"/>
      </a:defRPr>
    </a:lvl2pPr>
    <a:lvl3pPr marL="11430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charset="0"/>
      <a:defRPr kern="1200">
        <a:solidFill>
          <a:schemeClr val="tx1"/>
        </a:solidFill>
        <a:latin typeface="Arial" charset="0"/>
        <a:ea typeface="ＭＳ Ｐゴシック" charset="0"/>
        <a:cs typeface="Arial Unicode MS" charset="0"/>
      </a:defRPr>
    </a:lvl3pPr>
    <a:lvl4pPr marL="16002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charset="0"/>
      <a:defRPr kern="1200">
        <a:solidFill>
          <a:schemeClr val="tx1"/>
        </a:solidFill>
        <a:latin typeface="Arial" charset="0"/>
        <a:ea typeface="ＭＳ Ｐゴシック" charset="0"/>
        <a:cs typeface="Arial Unicode MS" charset="0"/>
      </a:defRPr>
    </a:lvl4pPr>
    <a:lvl5pPr marL="20574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charset="0"/>
      <a:defRPr kern="1200">
        <a:solidFill>
          <a:schemeClr val="tx1"/>
        </a:solidFill>
        <a:latin typeface="Arial" charset="0"/>
        <a:ea typeface="ＭＳ Ｐゴシック" charset="0"/>
        <a:cs typeface="Arial Unicode MS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Arial Unicode MS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Arial Unicode MS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Arial Unicode MS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Arial Unicode MS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-1552" y="-120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7613" cy="3770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05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777875" y="4776788"/>
            <a:ext cx="6216650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3718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charset="0"/>
              </a:defRPr>
            </a:lvl1pPr>
          </a:lstStyle>
          <a:p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398963" y="0"/>
            <a:ext cx="33718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charset="0"/>
              </a:defRPr>
            </a:lvl1pPr>
          </a:lstStyle>
          <a:p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9555163"/>
            <a:ext cx="33718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charset="0"/>
              </a:defRPr>
            </a:lvl1pPr>
          </a:lstStyle>
          <a:p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4398963" y="9555163"/>
            <a:ext cx="33718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charset="0"/>
              </a:defRPr>
            </a:lvl1pPr>
          </a:lstStyle>
          <a:p>
            <a:fld id="{6919C3F2-B781-8344-AE5A-4C9A145AF3F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8070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charset="0"/>
      <a:defRPr sz="1200" kern="1200">
        <a:solidFill>
          <a:srgbClr val="000000"/>
        </a:solidFill>
        <a:latin typeface="Times New Roman" charset="0"/>
        <a:ea typeface="ＭＳ Ｐゴシック" charset="0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charset="0"/>
      <a:defRPr sz="1200" kern="1200">
        <a:solidFill>
          <a:srgbClr val="000000"/>
        </a:solidFill>
        <a:latin typeface="Times New Roman" charset="0"/>
        <a:ea typeface="ＭＳ Ｐゴシック" charset="0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charset="0"/>
      <a:defRPr sz="1200" kern="1200">
        <a:solidFill>
          <a:srgbClr val="000000"/>
        </a:solidFill>
        <a:latin typeface="Times New Roman" charset="0"/>
        <a:ea typeface="ＭＳ Ｐゴシック" charset="0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charset="0"/>
      <a:defRPr sz="1200" kern="1200">
        <a:solidFill>
          <a:srgbClr val="000000"/>
        </a:solidFill>
        <a:latin typeface="Times New Roman" charset="0"/>
        <a:ea typeface="ＭＳ Ｐゴシック" charset="0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charset="0"/>
      <a:defRPr sz="1200" kern="1200">
        <a:solidFill>
          <a:srgbClr val="000000"/>
        </a:solidFill>
        <a:latin typeface="Times New Roman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8C4EEBD-5C50-AE42-A80E-E02F4D1B28BF}" type="slidenum">
              <a:rPr lang="en-US"/>
              <a:pPr/>
              <a:t>6</a:t>
            </a:fld>
            <a:endParaRPr lang="en-US"/>
          </a:p>
        </p:txBody>
      </p:sp>
      <p:sp>
        <p:nvSpPr>
          <p:cNvPr id="21505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1506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75FACB6-5F54-8849-867B-BB5103EAECF9}" type="slidenum">
              <a:rPr lang="en-US"/>
              <a:pPr/>
              <a:t>7</a:t>
            </a:fld>
            <a:endParaRPr lang="en-US"/>
          </a:p>
        </p:txBody>
      </p:sp>
      <p:sp>
        <p:nvSpPr>
          <p:cNvPr id="22529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2530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212F398-FAED-DD4A-BA67-053CA40E7288}" type="slidenum">
              <a:rPr lang="en-US"/>
              <a:pPr/>
              <a:t>8</a:t>
            </a:fld>
            <a:endParaRPr lang="en-US"/>
          </a:p>
        </p:txBody>
      </p:sp>
      <p:sp>
        <p:nvSpPr>
          <p:cNvPr id="23553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3554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6B1485E-CADB-6A44-AEE5-D09A8F7842FB}" type="slidenum">
              <a:rPr lang="en-US"/>
              <a:pPr/>
              <a:t>9</a:t>
            </a:fld>
            <a:endParaRPr lang="en-US"/>
          </a:p>
        </p:txBody>
      </p:sp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0099181-A0A1-064D-BAF9-584BBE13CB13}" type="slidenum">
              <a:rPr lang="en-US"/>
              <a:pPr/>
              <a:t>10</a:t>
            </a:fld>
            <a:endParaRPr lang="en-US"/>
          </a:p>
        </p:txBody>
      </p:sp>
      <p:sp>
        <p:nvSpPr>
          <p:cNvPr id="25601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5602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93E3875-9C78-724B-BA8E-91AC42414BA4}" type="slidenum">
              <a:rPr lang="en-US"/>
              <a:pPr/>
              <a:t>11</a:t>
            </a:fld>
            <a:endParaRPr lang="en-US"/>
          </a:p>
        </p:txBody>
      </p:sp>
      <p:sp>
        <p:nvSpPr>
          <p:cNvPr id="26625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6626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446BD3C-2030-4B44-935A-77528DFF0599}" type="slidenum">
              <a:rPr lang="en-US"/>
              <a:pPr/>
              <a:t>12</a:t>
            </a:fld>
            <a:endParaRPr lang="en-US"/>
          </a:p>
        </p:txBody>
      </p:sp>
      <p:sp>
        <p:nvSpPr>
          <p:cNvPr id="27649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7650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7C8879F-C794-2B4A-9349-2CC8303C66C6}" type="slidenum">
              <a:rPr lang="en-US"/>
              <a:pPr/>
              <a:t>13</a:t>
            </a:fld>
            <a:endParaRPr lang="en-US"/>
          </a:p>
        </p:txBody>
      </p:sp>
      <p:sp>
        <p:nvSpPr>
          <p:cNvPr id="28673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8674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B23FFD0-A149-5941-B69A-DFBE47F1264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8730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74DFA59-0056-EC40-B7B1-4B370C48A8E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8677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5675" y="301625"/>
            <a:ext cx="2266950" cy="64547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238" y="301625"/>
            <a:ext cx="6650037" cy="64547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F3356EBF-ED91-8941-A2CA-6CB720CF6EF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37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457E5661-BFF6-CF49-89D8-7FB9AF7D33A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6102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7B82460-F293-4647-9B14-603DFA716A9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292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1768475"/>
            <a:ext cx="4457700" cy="4987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3338" y="1768475"/>
            <a:ext cx="4459287" cy="4987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CC5602B5-6945-B142-AF65-74A69D61EE9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653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694BECFB-50D5-4045-934B-4A1C44A73DA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902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4C061635-BD03-8E46-9B00-9C47C678683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9039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983378D-6FB7-824F-9BDF-BCF575E352B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295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590CC65-9641-6742-8BF6-3F946868BE3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999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F4A6F0FD-0F88-C44B-BE5D-079C4C65666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666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301625"/>
            <a:ext cx="9069387" cy="126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title text format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768475"/>
            <a:ext cx="9069387" cy="498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28224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outline text format</a:t>
            </a:r>
          </a:p>
          <a:p>
            <a:pPr lvl="1"/>
            <a:r>
              <a:rPr lang="en-GB"/>
              <a:t>Second Outline Level</a:t>
            </a:r>
          </a:p>
          <a:p>
            <a:pPr lvl="2"/>
            <a:r>
              <a:rPr lang="en-GB"/>
              <a:t>Third Outline Level</a:t>
            </a:r>
          </a:p>
          <a:p>
            <a:pPr lvl="3"/>
            <a:r>
              <a:rPr lang="en-GB"/>
              <a:t>Fourth Outline Level</a:t>
            </a:r>
          </a:p>
          <a:p>
            <a:pPr lvl="4"/>
            <a:r>
              <a:rPr lang="en-GB"/>
              <a:t>Fifth Outline Level</a:t>
            </a:r>
          </a:p>
          <a:p>
            <a:pPr lvl="4"/>
            <a:r>
              <a:rPr lang="en-GB"/>
              <a:t>Sixth Outline Level</a:t>
            </a:r>
          </a:p>
          <a:p>
            <a:pPr lvl="4"/>
            <a:r>
              <a:rPr lang="en-GB"/>
              <a:t>Seventh Outline Level</a:t>
            </a:r>
          </a:p>
          <a:p>
            <a:pPr lvl="4"/>
            <a:r>
              <a:rPr lang="en-GB"/>
              <a:t>Eighth Outline Level</a:t>
            </a:r>
          </a:p>
          <a:p>
            <a:pPr lvl="4"/>
            <a:r>
              <a:rPr lang="en-GB"/>
              <a:t>Ninth Outline Level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503238" y="6886575"/>
            <a:ext cx="23463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tabLst>
                <a:tab pos="723900" algn="l"/>
                <a:tab pos="1447800" algn="l"/>
                <a:tab pos="2171700" algn="l"/>
              </a:tabLst>
              <a:defRPr sz="1400">
                <a:solidFill>
                  <a:srgbClr val="000000"/>
                </a:solidFill>
                <a:latin typeface="Times New Roman" charset="0"/>
              </a:defRPr>
            </a:lvl1pPr>
          </a:lstStyle>
          <a:p>
            <a:endParaRPr 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448050" y="6886575"/>
            <a:ext cx="31940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charset="0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7227888" y="6886575"/>
            <a:ext cx="23463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tabLst>
                <a:tab pos="723900" algn="l"/>
                <a:tab pos="1447800" algn="l"/>
                <a:tab pos="2171700" algn="l"/>
              </a:tabLst>
              <a:defRPr sz="1400">
                <a:solidFill>
                  <a:srgbClr val="000000"/>
                </a:solidFill>
                <a:latin typeface="Times New Roman" charset="0"/>
              </a:defRPr>
            </a:lvl1pPr>
          </a:lstStyle>
          <a:p>
            <a:fld id="{19C3AA3A-8A8E-4D40-BA6A-782917F8BF5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4400">
          <a:solidFill>
            <a:srgbClr val="000000"/>
          </a:solidFill>
          <a:latin typeface="Arial" charset="0"/>
          <a:ea typeface="ＭＳ Ｐゴシック" charset="0"/>
          <a:cs typeface="Arial Unicode MS" charset="0"/>
        </a:defRPr>
      </a:lvl2pPr>
      <a:lvl3pPr marL="1143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4400">
          <a:solidFill>
            <a:srgbClr val="000000"/>
          </a:solidFill>
          <a:latin typeface="Arial" charset="0"/>
          <a:ea typeface="ＭＳ Ｐゴシック" charset="0"/>
          <a:cs typeface="Arial Unicode MS" charset="0"/>
        </a:defRPr>
      </a:lvl3pPr>
      <a:lvl4pPr marL="1600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4400">
          <a:solidFill>
            <a:srgbClr val="000000"/>
          </a:solidFill>
          <a:latin typeface="Arial" charset="0"/>
          <a:ea typeface="ＭＳ Ｐゴシック" charset="0"/>
          <a:cs typeface="Arial Unicode MS" charset="0"/>
        </a:defRPr>
      </a:lvl4pPr>
      <a:lvl5pPr marL="20574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4400">
          <a:solidFill>
            <a:srgbClr val="000000"/>
          </a:solidFill>
          <a:latin typeface="Arial" charset="0"/>
          <a:ea typeface="ＭＳ Ｐゴシック" charset="0"/>
          <a:cs typeface="Arial Unicode MS" charset="0"/>
        </a:defRPr>
      </a:lvl5pPr>
      <a:lvl6pPr marL="25146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4400">
          <a:solidFill>
            <a:srgbClr val="000000"/>
          </a:solidFill>
          <a:latin typeface="Arial" charset="0"/>
          <a:ea typeface="ＭＳ Ｐゴシック" charset="0"/>
          <a:cs typeface="Arial Unicode MS" charset="0"/>
        </a:defRPr>
      </a:lvl6pPr>
      <a:lvl7pPr marL="29718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4400">
          <a:solidFill>
            <a:srgbClr val="000000"/>
          </a:solidFill>
          <a:latin typeface="Arial" charset="0"/>
          <a:ea typeface="ＭＳ Ｐゴシック" charset="0"/>
          <a:cs typeface="Arial Unicode MS" charset="0"/>
        </a:defRPr>
      </a:lvl7pPr>
      <a:lvl8pPr marL="3429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4400">
          <a:solidFill>
            <a:srgbClr val="000000"/>
          </a:solidFill>
          <a:latin typeface="Arial" charset="0"/>
          <a:ea typeface="ＭＳ Ｐゴシック" charset="0"/>
          <a:cs typeface="Arial Unicode MS" charset="0"/>
        </a:defRPr>
      </a:lvl8pPr>
      <a:lvl9pPr marL="3886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4400">
          <a:solidFill>
            <a:srgbClr val="000000"/>
          </a:solidFill>
          <a:latin typeface="Arial" charset="0"/>
          <a:ea typeface="ＭＳ Ｐゴシック" charset="0"/>
          <a:cs typeface="Arial Unicode MS" charset="0"/>
        </a:defRPr>
      </a:lvl9pPr>
    </p:titleStyle>
    <p:bodyStyle>
      <a:lvl1pPr marL="342900" indent="-342900" algn="l" defTabSz="457200" rtl="0" fontAlgn="base" hangingPunct="0">
        <a:lnSpc>
          <a:spcPct val="93000"/>
        </a:lnSpc>
        <a:spcBef>
          <a:spcPct val="0"/>
        </a:spcBef>
        <a:spcAft>
          <a:spcPts val="1413"/>
        </a:spcAft>
        <a:buClr>
          <a:srgbClr val="000000"/>
        </a:buClr>
        <a:buSzPct val="100000"/>
        <a:buFont typeface="Times New Roman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57200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57200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57200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57200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312" y="1417637"/>
            <a:ext cx="8551080" cy="4897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3035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9070975" cy="1262063"/>
          </a:xfrm>
          <a:ln/>
        </p:spPr>
        <p:txBody>
          <a:bodyPr tIns="38808"/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US"/>
              <a:t>Pilgrims:  Plymouth Colony</a:t>
            </a:r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143000"/>
            <a:ext cx="10080625" cy="6172200"/>
          </a:xfrm>
          <a:ln/>
        </p:spPr>
        <p:txBody>
          <a:bodyPr tIns="31752"/>
          <a:lstStyle/>
          <a:p>
            <a:pPr marL="889000" indent="-550863">
              <a:buSzPct val="45000"/>
              <a:buFont typeface="Wingdings" charset="0"/>
              <a:buChar char="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en-US" sz="3600">
                <a:latin typeface="Franklin Gothic Book" charset="0"/>
                <a:cs typeface="Franklin Gothic Book" charset="0"/>
              </a:rPr>
              <a:t>Separatists:  wanted to be left alone to practice their way</a:t>
            </a:r>
          </a:p>
          <a:p>
            <a:pPr marL="889000" indent="-550863">
              <a:buSzPct val="45000"/>
              <a:buFont typeface="Wingdings" charset="0"/>
              <a:buChar char="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en-US" sz="3600">
                <a:latin typeface="Franklin Gothic Book" charset="0"/>
                <a:cs typeface="Franklin Gothic Book" charset="0"/>
              </a:rPr>
              <a:t>After living in exile in the Netherlands, about 100 Pilgrims set sail on the </a:t>
            </a:r>
            <a:r>
              <a:rPr lang="en-US" sz="3600" i="1">
                <a:latin typeface="Franklin Gothic Book" charset="0"/>
                <a:cs typeface="Franklin Gothic Book" charset="0"/>
              </a:rPr>
              <a:t>Mayflower</a:t>
            </a:r>
            <a:r>
              <a:rPr lang="en-US" sz="3600">
                <a:latin typeface="Franklin Gothic Book" charset="0"/>
                <a:cs typeface="Franklin Gothic Book" charset="0"/>
              </a:rPr>
              <a:t> in 1620</a:t>
            </a:r>
          </a:p>
          <a:p>
            <a:pPr marL="889000" indent="-550863">
              <a:buSzPct val="45000"/>
              <a:buFont typeface="Wingdings" charset="0"/>
              <a:buChar char="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en-US" sz="3600">
                <a:latin typeface="Franklin Gothic Book" charset="0"/>
                <a:cs typeface="Franklin Gothic Book" charset="0"/>
              </a:rPr>
              <a:t>Unlike Jamestown, original settlers were families who moved to practice religion, not to make money</a:t>
            </a:r>
          </a:p>
          <a:p>
            <a:pPr marL="889000" indent="-550863">
              <a:buSzPct val="45000"/>
              <a:buFont typeface="Wingdings" charset="0"/>
              <a:buChar char="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en-US" sz="3600">
                <a:latin typeface="Franklin Gothic Book" charset="0"/>
                <a:cs typeface="Franklin Gothic Book" charset="0"/>
              </a:rPr>
              <a:t>Half died in first winter alone, semi-successful relationship with local Natives helped them survive</a:t>
            </a: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Grp="1" noChangeArrowheads="1"/>
          </p:cNvSpPr>
          <p:nvPr>
            <p:ph type="title"/>
          </p:nvPr>
        </p:nvSpPr>
        <p:spPr>
          <a:xfrm>
            <a:off x="228600" y="109538"/>
            <a:ext cx="9575800" cy="1262062"/>
          </a:xfrm>
          <a:ln/>
        </p:spPr>
        <p:txBody>
          <a:bodyPr tIns="38808"/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en-US"/>
              <a:t>Puritans:  Massachusetts Bay Colony</a:t>
            </a:r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371600"/>
            <a:ext cx="10080625" cy="5943600"/>
          </a:xfrm>
          <a:ln/>
        </p:spPr>
        <p:txBody>
          <a:bodyPr tIns="31752"/>
          <a:lstStyle/>
          <a:p>
            <a:pPr marL="889000" indent="-550863">
              <a:buSzPct val="45000"/>
              <a:buFont typeface="Wingdings" charset="0"/>
              <a:buChar char="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en-US" sz="3600">
                <a:latin typeface="Franklin Gothic Book" charset="0"/>
                <a:cs typeface="Franklin Gothic Book" charset="0"/>
              </a:rPr>
              <a:t>Arrived in Boston in 1630</a:t>
            </a:r>
          </a:p>
          <a:p>
            <a:pPr marL="889000" indent="-550863">
              <a:buSzPct val="45000"/>
              <a:buFont typeface="Wingdings" charset="0"/>
              <a:buChar char="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en-US" sz="3600">
                <a:latin typeface="Franklin Gothic Book" charset="0"/>
                <a:cs typeface="Franklin Gothic Book" charset="0"/>
              </a:rPr>
              <a:t>Not separatists like Pilgrims, they wanted to set up a land with a “purified” English church</a:t>
            </a:r>
          </a:p>
          <a:p>
            <a:pPr marL="889000" indent="-550863">
              <a:buSzPct val="45000"/>
              <a:buFont typeface="Wingdings" charset="0"/>
              <a:buChar char="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en-US" sz="3600">
                <a:latin typeface="Franklin Gothic Book" charset="0"/>
                <a:cs typeface="Franklin Gothic Book" charset="0"/>
              </a:rPr>
              <a:t>Strong work ethic, well-organized, well-educated</a:t>
            </a:r>
          </a:p>
          <a:p>
            <a:pPr marL="889000" indent="-550863">
              <a:buSzPct val="45000"/>
              <a:buFont typeface="Wingdings" charset="0"/>
              <a:buChar char="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en-US" sz="3600">
                <a:latin typeface="Franklin Gothic Book" charset="0"/>
                <a:cs typeface="Franklin Gothic Book" charset="0"/>
              </a:rPr>
              <a:t>Most successful of early colonies</a:t>
            </a:r>
          </a:p>
          <a:p>
            <a:pPr marL="889000" indent="-550863">
              <a:buSzPct val="45000"/>
              <a:buFont typeface="Wingdings" charset="0"/>
              <a:buChar char="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en-US" sz="3600">
                <a:latin typeface="Franklin Gothic Book" charset="0"/>
                <a:cs typeface="Franklin Gothic Book" charset="0"/>
              </a:rPr>
              <a:t>Extremely religious (and intolerant of others)</a:t>
            </a:r>
          </a:p>
          <a:p>
            <a:pPr marL="889000" indent="-550863">
              <a:buSzPct val="45000"/>
              <a:buFont typeface="Wingdings" charset="0"/>
              <a:buChar char="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en-US" sz="3600">
                <a:latin typeface="Franklin Gothic Book" charset="0"/>
                <a:cs typeface="Franklin Gothic Book" charset="0"/>
              </a:rPr>
              <a:t>Believed God has chosen them to found a “city on a hill”</a:t>
            </a: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Grp="1" noChangeArrowheads="1"/>
          </p:cNvSpPr>
          <p:nvPr>
            <p:ph type="title"/>
          </p:nvPr>
        </p:nvSpPr>
        <p:spPr>
          <a:xfrm>
            <a:off x="254000" y="338138"/>
            <a:ext cx="9575800" cy="1262062"/>
          </a:xfrm>
          <a:ln/>
        </p:spPr>
        <p:txBody>
          <a:bodyPr tIns="38808"/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en-US"/>
              <a:t>Reason 3:  They were forced to come</a:t>
            </a:r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06375" y="1828800"/>
            <a:ext cx="9623425" cy="5257800"/>
          </a:xfrm>
          <a:ln/>
        </p:spPr>
        <p:txBody>
          <a:bodyPr/>
          <a:lstStyle/>
          <a:p>
            <a:pPr marL="431800" indent="-323850">
              <a:buSzPct val="45000"/>
              <a:buFont typeface="Wingdings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en-US" b="1"/>
              <a:t>Background</a:t>
            </a:r>
            <a:r>
              <a:rPr lang="en-US"/>
              <a:t>:  </a:t>
            </a:r>
            <a:r>
              <a:rPr lang="en-US" u="sng">
                <a:latin typeface="Franklin Gothic Book" charset="0"/>
                <a:cs typeface="Franklin Gothic Book" charset="0"/>
              </a:rPr>
              <a:t>War and disease quickly reduced the number of Native Americans</a:t>
            </a:r>
            <a:r>
              <a:rPr lang="en-US">
                <a:latin typeface="Franklin Gothic Book" charset="0"/>
                <a:cs typeface="Franklin Gothic Book" charset="0"/>
              </a:rPr>
              <a:t> living in the Caribbean Islands and directly along the Atlantic coast.  In their </a:t>
            </a:r>
            <a:r>
              <a:rPr lang="en-US" u="sng">
                <a:latin typeface="Franklin Gothic Book" charset="0"/>
                <a:cs typeface="Franklin Gothic Book" charset="0"/>
              </a:rPr>
              <a:t>desire for cheap labor</a:t>
            </a:r>
            <a:r>
              <a:rPr lang="en-US">
                <a:latin typeface="Franklin Gothic Book" charset="0"/>
                <a:cs typeface="Franklin Gothic Book" charset="0"/>
              </a:rPr>
              <a:t>, European colonists turned to Africa.</a:t>
            </a: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109538"/>
            <a:ext cx="9070975" cy="1262062"/>
          </a:xfrm>
          <a:ln/>
        </p:spPr>
        <p:txBody>
          <a:bodyPr tIns="38808"/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US"/>
              <a:t>The “Middle Passage”</a:t>
            </a:r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-228600" y="1371600"/>
            <a:ext cx="10058400" cy="5943600"/>
          </a:xfrm>
          <a:ln/>
        </p:spPr>
        <p:txBody>
          <a:bodyPr>
            <a:normAutofit lnSpcReduction="10000"/>
          </a:bodyPr>
          <a:lstStyle/>
          <a:p>
            <a:pPr marL="889000" indent="-550863">
              <a:buSzPct val="45000"/>
              <a:buFont typeface="Wingdings" charset="0"/>
              <a:buChar char="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en-US" dirty="0">
                <a:latin typeface="Franklin Gothic Book" charset="0"/>
                <a:cs typeface="Franklin Gothic Book" charset="0"/>
              </a:rPr>
              <a:t>“Middle Passage” refers to the side of the slave trade triangle from Africa to the New World</a:t>
            </a:r>
          </a:p>
          <a:p>
            <a:pPr marL="889000" indent="-550863">
              <a:buSzPct val="45000"/>
              <a:buFont typeface="Wingdings" charset="0"/>
              <a:buChar char="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en-US" dirty="0">
                <a:latin typeface="Franklin Gothic Book" charset="0"/>
                <a:cs typeface="Franklin Gothic Book" charset="0"/>
              </a:rPr>
              <a:t>Slaves captured in Africa and sold to European slave traders</a:t>
            </a:r>
          </a:p>
          <a:p>
            <a:pPr marL="889000" indent="-550863">
              <a:buSzPct val="45000"/>
              <a:buFont typeface="Wingdings" charset="0"/>
              <a:buChar char="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en-US" dirty="0">
                <a:latin typeface="Franklin Gothic Book" charset="0"/>
                <a:cs typeface="Franklin Gothic Book" charset="0"/>
              </a:rPr>
              <a:t>Brutal conditions on journey over, many died on the way</a:t>
            </a:r>
          </a:p>
          <a:p>
            <a:pPr marL="889000" indent="-550863">
              <a:buSzPct val="45000"/>
              <a:buFont typeface="Wingdings" charset="0"/>
              <a:buChar char="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en-US" dirty="0">
                <a:latin typeface="Franklin Gothic Book" charset="0"/>
                <a:cs typeface="Franklin Gothic Book" charset="0"/>
              </a:rPr>
              <a:t>Slaves arrived early on in Jamestown and other Southern colonies to tend fields, but also lived throughout all colonies, largely as personal servants in the North</a:t>
            </a:r>
          </a:p>
          <a:p>
            <a:pPr marL="889000" indent="-550863">
              <a:buSzPct val="45000"/>
              <a:buFont typeface="Wingdings" charset="0"/>
              <a:buChar char="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en-US" dirty="0">
                <a:latin typeface="Franklin Gothic Book" charset="0"/>
                <a:cs typeface="Franklin Gothic Book" charset="0"/>
              </a:rPr>
              <a:t>Between 10 and 20 million slaves in total were brought to the Americas</a:t>
            </a: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7912" y="655637"/>
            <a:ext cx="8184024" cy="6293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1413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22400"/>
            <a:ext cx="10080625" cy="4712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7060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1912" y="198437"/>
            <a:ext cx="5119688" cy="707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8527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3000" y="0"/>
            <a:ext cx="5251377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945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301625"/>
            <a:ext cx="9070975" cy="1262063"/>
          </a:xfrm>
          <a:ln/>
        </p:spPr>
        <p:txBody>
          <a:bodyPr tIns="38808"/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US"/>
              <a:t>Reason 1:  Economic Opportunity (Land and Money)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03238" y="1768475"/>
            <a:ext cx="9070975" cy="4989513"/>
          </a:xfrm>
          <a:ln/>
        </p:spPr>
        <p:txBody>
          <a:bodyPr/>
          <a:lstStyle/>
          <a:p>
            <a:pPr marL="431800" indent="-323850">
              <a:buSzPct val="45000"/>
              <a:buFont typeface="Wingdings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en-US"/>
          </a:p>
          <a:p>
            <a:pPr marL="431800" indent="-323850">
              <a:buSzPct val="45000"/>
              <a:buFont typeface="Wingdings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US" b="1"/>
              <a:t>Background</a:t>
            </a:r>
            <a:r>
              <a:rPr lang="en-US"/>
              <a:t>:  </a:t>
            </a:r>
            <a:r>
              <a:rPr lang="en-US">
                <a:latin typeface="Franklin Gothic Book" charset="0"/>
                <a:cs typeface="Franklin Gothic Book" charset="0"/>
              </a:rPr>
              <a:t>England’s population in the 1600’s grew rapidly.  At the same time, farming technology improved, pushing many </a:t>
            </a:r>
            <a:r>
              <a:rPr lang="en-US" u="sng">
                <a:latin typeface="Franklin Gothic Book" charset="0"/>
                <a:cs typeface="Franklin Gothic Book" charset="0"/>
              </a:rPr>
              <a:t>landless peasants out of farm work</a:t>
            </a:r>
            <a:r>
              <a:rPr lang="en-US">
                <a:latin typeface="Franklin Gothic Book" charset="0"/>
                <a:cs typeface="Franklin Gothic Book" charset="0"/>
              </a:rPr>
              <a:t> and into </a:t>
            </a:r>
            <a:r>
              <a:rPr lang="en-US" u="sng">
                <a:latin typeface="Franklin Gothic Book" charset="0"/>
                <a:cs typeface="Franklin Gothic Book" charset="0"/>
              </a:rPr>
              <a:t>poverty</a:t>
            </a:r>
            <a:r>
              <a:rPr lang="en-US">
                <a:latin typeface="Franklin Gothic Book" charset="0"/>
                <a:cs typeface="Franklin Gothic Book" charset="0"/>
              </a:rPr>
              <a:t> in the increasingly </a:t>
            </a:r>
            <a:r>
              <a:rPr lang="en-US" u="sng">
                <a:latin typeface="Franklin Gothic Book" charset="0"/>
                <a:cs typeface="Franklin Gothic Book" charset="0"/>
              </a:rPr>
              <a:t>crowded cities</a:t>
            </a:r>
            <a:r>
              <a:rPr lang="en-US">
                <a:latin typeface="Franklin Gothic Book" charset="0"/>
                <a:cs typeface="Franklin Gothic Book" charset="0"/>
              </a:rPr>
              <a:t>.  Land and economic opportunity were scarce.</a:t>
            </a: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Grp="1" noChangeArrowheads="1"/>
          </p:cNvSpPr>
          <p:nvPr>
            <p:ph type="title"/>
          </p:nvPr>
        </p:nvSpPr>
        <p:spPr>
          <a:xfrm>
            <a:off x="530225" y="0"/>
            <a:ext cx="9070975" cy="1262063"/>
          </a:xfrm>
          <a:ln/>
        </p:spPr>
        <p:txBody>
          <a:bodyPr tIns="38808"/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US"/>
              <a:t>Jamestown Colony</a:t>
            </a:r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143000"/>
            <a:ext cx="10080625" cy="6416675"/>
          </a:xfrm>
          <a:ln/>
        </p:spPr>
        <p:txBody>
          <a:bodyPr>
            <a:normAutofit fontScale="92500"/>
          </a:bodyPr>
          <a:lstStyle/>
          <a:p>
            <a:pPr marL="889000" indent="-550863">
              <a:buSzPct val="45000"/>
              <a:buFont typeface="Wingdings" charset="0"/>
              <a:buChar char="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en-US" dirty="0">
                <a:latin typeface="Franklin Gothic Book" charset="0"/>
                <a:cs typeface="Franklin Gothic Book" charset="0"/>
              </a:rPr>
              <a:t>Founded in 1607 by 104 men and boys in what is now Virginia</a:t>
            </a:r>
          </a:p>
          <a:p>
            <a:pPr marL="889000" indent="-550863">
              <a:buSzPct val="45000"/>
              <a:buFont typeface="Wingdings" charset="0"/>
              <a:buChar char="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en-US" dirty="0">
                <a:latin typeface="Franklin Gothic Book" charset="0"/>
                <a:cs typeface="Franklin Gothic Book" charset="0"/>
              </a:rPr>
              <a:t>Located on a marshy peninsula (for defense purposes) – infested with mosquitoes carrying malaria</a:t>
            </a:r>
          </a:p>
          <a:p>
            <a:pPr marL="889000" indent="-550863">
              <a:buSzPct val="45000"/>
              <a:buFont typeface="Wingdings" charset="0"/>
              <a:buChar char="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en-US" dirty="0">
                <a:latin typeface="Franklin Gothic Book" charset="0"/>
                <a:cs typeface="Franklin Gothic Book" charset="0"/>
              </a:rPr>
              <a:t>Colony also plagued by Indian attacks and bad weather</a:t>
            </a:r>
          </a:p>
          <a:p>
            <a:pPr marL="889000" indent="-550863">
              <a:buSzPct val="45000"/>
              <a:buFont typeface="Wingdings" charset="0"/>
              <a:buChar char="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en-US" dirty="0">
                <a:latin typeface="Franklin Gothic Book" charset="0"/>
                <a:cs typeface="Franklin Gothic Book" charset="0"/>
              </a:rPr>
              <a:t>Only 25% of the colonists survived the first year – hunger, dysentery, malaria, yellow fever </a:t>
            </a:r>
          </a:p>
          <a:p>
            <a:pPr marL="889000" indent="-550863">
              <a:buSzPct val="45000"/>
              <a:buFont typeface="Wingdings" charset="0"/>
              <a:buChar char="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en-US" dirty="0">
                <a:latin typeface="Franklin Gothic Book" charset="0"/>
                <a:cs typeface="Franklin Gothic Book" charset="0"/>
              </a:rPr>
              <a:t>More colonists came (including families), but second winter harder – “the starving time” – one colonist ate his wife!</a:t>
            </a:r>
          </a:p>
          <a:p>
            <a:pPr marL="889000" indent="-550863">
              <a:buSzPct val="45000"/>
              <a:buFont typeface="Wingdings" charset="0"/>
              <a:buChar char="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en-US" dirty="0">
                <a:latin typeface="Franklin Gothic Book" charset="0"/>
                <a:cs typeface="Franklin Gothic Book" charset="0"/>
              </a:rPr>
              <a:t>Tobacco crop “saves” Jamestown as it provides a steady income</a:t>
            </a: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9070975" cy="1262063"/>
          </a:xfrm>
          <a:ln/>
        </p:spPr>
        <p:txBody>
          <a:bodyPr tIns="38808"/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US"/>
              <a:t>Indentured Servitude</a:t>
            </a: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-228600" y="1143000"/>
            <a:ext cx="10058400" cy="6172200"/>
          </a:xfrm>
          <a:ln/>
        </p:spPr>
        <p:txBody>
          <a:bodyPr tIns="31752"/>
          <a:lstStyle/>
          <a:p>
            <a:pPr marL="889000" indent="-550863">
              <a:buSzPct val="45000"/>
              <a:buFont typeface="Wingdings" charset="0"/>
              <a:buChar char="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en-US" sz="3600">
                <a:latin typeface="Franklin Gothic Book" charset="0"/>
                <a:cs typeface="Franklin Gothic Book" charset="0"/>
              </a:rPr>
              <a:t>To do the intense farmwork required for tobacco cultivation, more workers were needed</a:t>
            </a:r>
          </a:p>
          <a:p>
            <a:pPr marL="889000" indent="-550863">
              <a:buSzPct val="45000"/>
              <a:buFont typeface="Wingdings" charset="0"/>
              <a:buChar char="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en-US" sz="3600">
                <a:latin typeface="Franklin Gothic Book" charset="0"/>
                <a:cs typeface="Franklin Gothic Book" charset="0"/>
              </a:rPr>
              <a:t>Poor young men, ages 18-22</a:t>
            </a:r>
          </a:p>
          <a:p>
            <a:pPr marL="889000" indent="-550863">
              <a:buSzPct val="45000"/>
              <a:buFont typeface="Wingdings" charset="0"/>
              <a:buChar char="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en-US" sz="3600">
                <a:latin typeface="Franklin Gothic Book" charset="0"/>
                <a:cs typeface="Franklin Gothic Book" charset="0"/>
              </a:rPr>
              <a:t>Work as servant for 5-7 years in exchange for free voyage, free food and shelter, and 50 acres of land</a:t>
            </a:r>
          </a:p>
          <a:p>
            <a:pPr marL="889000" indent="-550863">
              <a:buSzPct val="45000"/>
              <a:buFont typeface="Wingdings" charset="0"/>
              <a:buChar char="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en-US" sz="3600">
                <a:latin typeface="Franklin Gothic Book" charset="0"/>
                <a:cs typeface="Franklin Gothic Book" charset="0"/>
              </a:rPr>
              <a:t>Had few rights, but more than slaves</a:t>
            </a:r>
          </a:p>
          <a:p>
            <a:pPr marL="889000" indent="-550863">
              <a:buSzPct val="45000"/>
              <a:buFont typeface="Wingdings" charset="0"/>
              <a:buChar char="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en-US" sz="3600">
                <a:latin typeface="Franklin Gothic Book" charset="0"/>
                <a:cs typeface="Franklin Gothic Book" charset="0"/>
              </a:rPr>
              <a:t>At least 50% of 17</a:t>
            </a:r>
            <a:r>
              <a:rPr lang="en-US" sz="3600" baseline="15000">
                <a:latin typeface="Franklin Gothic Book" charset="0"/>
                <a:cs typeface="Franklin Gothic Book" charset="0"/>
              </a:rPr>
              <a:t>th</a:t>
            </a:r>
            <a:r>
              <a:rPr lang="en-US" sz="3600">
                <a:latin typeface="Franklin Gothic Book" charset="0"/>
                <a:cs typeface="Franklin Gothic Book" charset="0"/>
              </a:rPr>
              <a:t> century European immigrants came as indentured servants</a:t>
            </a: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301625"/>
            <a:ext cx="9070975" cy="1262063"/>
          </a:xfrm>
          <a:ln/>
        </p:spPr>
        <p:txBody>
          <a:bodyPr tIns="38808"/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US"/>
              <a:t>Reason 2:  Religious Freedom</a:t>
            </a:r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03238" y="1768475"/>
            <a:ext cx="9070975" cy="4989513"/>
          </a:xfrm>
          <a:ln/>
        </p:spPr>
        <p:txBody>
          <a:bodyPr/>
          <a:lstStyle/>
          <a:p>
            <a:pPr marL="431800" indent="-323850">
              <a:buSzPct val="45000"/>
              <a:buFont typeface="Wingdings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US" b="1"/>
              <a:t>Background</a:t>
            </a:r>
            <a:r>
              <a:rPr lang="en-US"/>
              <a:t>:  </a:t>
            </a:r>
            <a:r>
              <a:rPr lang="en-US">
                <a:latin typeface="Franklin Gothic Book" charset="0"/>
                <a:cs typeface="Franklin Gothic Book" charset="0"/>
              </a:rPr>
              <a:t>Under Henry VIII, the Church of England had become controlled by the Crown.  Some people thought this to be a violation of Christian principles.  For them, government control of religion was impure.  </a:t>
            </a:r>
            <a:r>
              <a:rPr lang="en-US" u="sng">
                <a:latin typeface="Franklin Gothic Book" charset="0"/>
                <a:cs typeface="Franklin Gothic Book" charset="0"/>
              </a:rPr>
              <a:t>The Church of England harassed those who practiced other religions.</a:t>
            </a: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ＭＳ Ｐゴシック"/>
        <a:cs typeface="Arial Unicode MS"/>
      </a:majorFont>
      <a:minorFont>
        <a:latin typeface="Arial"/>
        <a:ea typeface="ＭＳ Ｐゴシック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charset="0"/>
          <a:buNone/>
          <a:tabLst/>
          <a:defRPr kumimoji="0" lang="en-GB" sz="1800" b="0" i="0" u="none" strike="noStrike" cap="none" normalizeH="0" baseline="0">
            <a:ln>
              <a:noFill/>
            </a:ln>
            <a:effectLst/>
            <a:latin typeface="Arial" charset="0"/>
            <a:ea typeface="ＭＳ Ｐゴシック" charset="0"/>
            <a:cs typeface="Arial Unicode M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charset="0"/>
          <a:buNone/>
          <a:tabLst/>
          <a:defRPr kumimoji="0" lang="en-GB" sz="1800" b="0" i="0" u="none" strike="noStrike" cap="none" normalizeH="0" baseline="0">
            <a:ln>
              <a:noFill/>
            </a:ln>
            <a:effectLst/>
            <a:latin typeface="Arial" charset="0"/>
            <a:ea typeface="ＭＳ Ｐゴシック" charset="0"/>
            <a:cs typeface="Arial Unicode MS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474</TotalTime>
  <Words>548</Words>
  <Application>Microsoft Macintosh PowerPoint</Application>
  <PresentationFormat>Custom</PresentationFormat>
  <Paragraphs>46</Paragraphs>
  <Slides>13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Reason 1:  Economic Opportunity (Land and Money)</vt:lpstr>
      <vt:lpstr>Jamestown Colony</vt:lpstr>
      <vt:lpstr>Indentured Servitude</vt:lpstr>
      <vt:lpstr>Reason 2:  Religious Freedom</vt:lpstr>
      <vt:lpstr>Pilgrims:  Plymouth Colony</vt:lpstr>
      <vt:lpstr>Puritans:  Massachusetts Bay Colony</vt:lpstr>
      <vt:lpstr>Reason 3:  They were forced to come</vt:lpstr>
      <vt:lpstr>The “Middle Passage”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Dominic Lambek</cp:lastModifiedBy>
  <cp:revision>5</cp:revision>
  <cp:lastPrinted>1601-01-01T00:00:00Z</cp:lastPrinted>
  <dcterms:created xsi:type="dcterms:W3CDTF">2011-09-19T03:45:56Z</dcterms:created>
  <dcterms:modified xsi:type="dcterms:W3CDTF">2013-09-17T18:35:42Z</dcterms:modified>
</cp:coreProperties>
</file>